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1" r:id="rId4"/>
    <p:sldId id="282" r:id="rId5"/>
    <p:sldId id="283" r:id="rId6"/>
    <p:sldId id="284" r:id="rId7"/>
    <p:sldId id="278" r:id="rId8"/>
    <p:sldId id="285" r:id="rId9"/>
    <p:sldId id="286" r:id="rId10"/>
    <p:sldId id="287" r:id="rId11"/>
    <p:sldId id="288" r:id="rId12"/>
    <p:sldId id="279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80" r:id="rId21"/>
    <p:sldId id="296" r:id="rId22"/>
    <p:sldId id="297" r:id="rId23"/>
    <p:sldId id="298" r:id="rId24"/>
    <p:sldId id="299" r:id="rId25"/>
    <p:sldId id="30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61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5FEC-4BE0-4971-9EB2-6624A2EBE325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C7C7-52E0-445F-9C85-37AB2C1BFC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5FEC-4BE0-4971-9EB2-6624A2EBE325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C7C7-52E0-445F-9C85-37AB2C1BF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5FEC-4BE0-4971-9EB2-6624A2EBE325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C7C7-52E0-445F-9C85-37AB2C1BF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5FEC-4BE0-4971-9EB2-6624A2EBE325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C7C7-52E0-445F-9C85-37AB2C1BF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5FEC-4BE0-4971-9EB2-6624A2EBE325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C7C7-52E0-445F-9C85-37AB2C1BFC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5FEC-4BE0-4971-9EB2-6624A2EBE325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C7C7-52E0-445F-9C85-37AB2C1BF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5FEC-4BE0-4971-9EB2-6624A2EBE325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C7C7-52E0-445F-9C85-37AB2C1BF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5FEC-4BE0-4971-9EB2-6624A2EBE325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C7C7-52E0-445F-9C85-37AB2C1BF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5FEC-4BE0-4971-9EB2-6624A2EBE325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C7C7-52E0-445F-9C85-37AB2C1BFC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5FEC-4BE0-4971-9EB2-6624A2EBE325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C7C7-52E0-445F-9C85-37AB2C1BFC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5FEC-4BE0-4971-9EB2-6624A2EBE325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C7C7-52E0-445F-9C85-37AB2C1BFC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4415FEC-4BE0-4971-9EB2-6624A2EBE325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E3C7C7-52E0-445F-9C85-37AB2C1BFC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57200"/>
            <a:ext cx="7924800" cy="1472184"/>
          </a:xfrm>
        </p:spPr>
        <p:txBody>
          <a:bodyPr>
            <a:normAutofit/>
          </a:bodyPr>
          <a:lstStyle/>
          <a:p>
            <a:r>
              <a:rPr lang="en-US" sz="4000" dirty="0"/>
              <a:t>Growing Your Vocabulary: </a:t>
            </a:r>
            <a:br>
              <a:rPr lang="en-US" sz="4000" dirty="0"/>
            </a:br>
            <a:r>
              <a:rPr lang="en-US" sz="4000" dirty="0"/>
              <a:t>Learning from Latin and Greek Roots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7406640" cy="1752600"/>
          </a:xfrm>
        </p:spPr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grade </a:t>
            </a:r>
          </a:p>
          <a:p>
            <a:r>
              <a:rPr lang="en-US" dirty="0"/>
              <a:t>Book 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paternity			patriarch</a:t>
            </a:r>
          </a:p>
        </p:txBody>
      </p:sp>
      <p:pic>
        <p:nvPicPr>
          <p:cNvPr id="6146" name="Picture 2" descr="C:\Users\melissa.costello\AppData\Local\Microsoft\Windows\Temporary Internet Files\Content.IE5\HBQMI6UN\MP900442498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1457960" cy="212344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886200"/>
            <a:ext cx="3333750" cy="25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600200"/>
            <a:ext cx="32004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patriotism			patron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3559969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962400"/>
            <a:ext cx="33147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600200"/>
            <a:ext cx="3276410" cy="222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498080" cy="762000"/>
          </a:xfrm>
        </p:spPr>
        <p:txBody>
          <a:bodyPr>
            <a:normAutofit/>
          </a:bodyPr>
          <a:lstStyle/>
          <a:p>
            <a:r>
              <a:rPr lang="en-US" i="1" dirty="0"/>
              <a:t>Chapter Three – Here and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990600"/>
            <a:ext cx="73152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Roots to Learn: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urb</a:t>
            </a:r>
            <a:r>
              <a:rPr lang="en-US" sz="2800" dirty="0">
                <a:solidFill>
                  <a:schemeClr val="bg1"/>
                </a:solidFill>
              </a:rPr>
              <a:t>		loc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poli</a:t>
            </a:r>
            <a:r>
              <a:rPr lang="en-US" sz="2800" dirty="0">
                <a:solidFill>
                  <a:schemeClr val="bg1"/>
                </a:solidFill>
              </a:rPr>
              <a:t>	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2743200"/>
            <a:ext cx="73152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Words to Learn</a:t>
            </a:r>
          </a:p>
          <a:p>
            <a:r>
              <a:rPr lang="en-US" sz="2400" dirty="0"/>
              <a:t>urban			location</a:t>
            </a:r>
          </a:p>
          <a:p>
            <a:r>
              <a:rPr lang="en-US" sz="2400" dirty="0"/>
              <a:t>suburban		relocate</a:t>
            </a:r>
          </a:p>
          <a:p>
            <a:r>
              <a:rPr lang="en-US" sz="2400" dirty="0"/>
              <a:t>police			local</a:t>
            </a:r>
          </a:p>
          <a:p>
            <a:r>
              <a:rPr lang="en-US" sz="2400" dirty="0"/>
              <a:t>policy			locale</a:t>
            </a:r>
          </a:p>
          <a:p>
            <a:r>
              <a:rPr lang="en-US" sz="2400" dirty="0"/>
              <a:t>political		dislocate</a:t>
            </a:r>
          </a:p>
          <a:p>
            <a:r>
              <a:rPr lang="en-US" sz="2400" dirty="0"/>
              <a:t>metropolis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7800" y="5410200"/>
            <a:ext cx="73152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Prefixes:			Suffix:</a:t>
            </a:r>
          </a:p>
          <a:p>
            <a:r>
              <a:rPr lang="en-US" sz="2400" dirty="0"/>
              <a:t>sub-				-</a:t>
            </a:r>
            <a:r>
              <a:rPr lang="en-US" sz="2400" dirty="0" err="1"/>
              <a:t>tion</a:t>
            </a:r>
            <a:endParaRPr lang="en-US" sz="2400" dirty="0"/>
          </a:p>
          <a:p>
            <a:r>
              <a:rPr lang="en-US" sz="2400" dirty="0" err="1"/>
              <a:t>dis</a:t>
            </a:r>
            <a:r>
              <a:rPr lang="en-US" sz="2400" dirty="0"/>
              <a:t>-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				suburban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05000"/>
            <a:ext cx="7381875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metropolis			megalopolis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05000"/>
            <a:ext cx="3333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133600"/>
            <a:ext cx="35433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498080" cy="838200"/>
          </a:xfrm>
        </p:spPr>
        <p:txBody>
          <a:bodyPr/>
          <a:lstStyle/>
          <a:p>
            <a:r>
              <a:rPr lang="en-US" dirty="0"/>
              <a:t>police				policy</a:t>
            </a:r>
          </a:p>
        </p:txBody>
      </p:sp>
      <p:pic>
        <p:nvPicPr>
          <p:cNvPr id="3074" name="Picture 2" descr="C:\Users\melissa.costello\AppData\Local\Microsoft\Windows\Temporary Internet Files\Content.IE5\GG1NGHWL\MC900434391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47800"/>
            <a:ext cx="1885950" cy="1920875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505200"/>
            <a:ext cx="38100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990600"/>
            <a:ext cx="3429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017520"/>
            <a:ext cx="2245995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498080" cy="807720"/>
          </a:xfrm>
        </p:spPr>
        <p:txBody>
          <a:bodyPr/>
          <a:lstStyle/>
          <a:p>
            <a:r>
              <a:rPr lang="en-US" dirty="0"/>
              <a:t>political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5357813" cy="385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3333750"/>
            <a:ext cx="44386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019288" cy="883920"/>
          </a:xfrm>
        </p:spPr>
        <p:txBody>
          <a:bodyPr>
            <a:normAutofit/>
          </a:bodyPr>
          <a:lstStyle/>
          <a:p>
            <a:r>
              <a:rPr lang="en-US" dirty="0"/>
              <a:t> location			relocate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32385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0"/>
            <a:ext cx="3857625" cy="288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143000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886200"/>
            <a:ext cx="34766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  				locale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4000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4038600"/>
            <a:ext cx="3810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Ash Library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8956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dislocate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752600"/>
            <a:ext cx="44577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438400"/>
            <a:ext cx="271938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498080" cy="762000"/>
          </a:xfrm>
        </p:spPr>
        <p:txBody>
          <a:bodyPr>
            <a:normAutofit/>
          </a:bodyPr>
          <a:lstStyle/>
          <a:p>
            <a:r>
              <a:rPr lang="en-US" i="1" dirty="0"/>
              <a:t>Chapter One – Flower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990600"/>
            <a:ext cx="73152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Roots to Learn: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Flor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chemeClr val="bg1"/>
                </a:solidFill>
              </a:rPr>
              <a:t>Foli</a:t>
            </a:r>
            <a:r>
              <a:rPr lang="en-US" sz="2800" dirty="0">
                <a:solidFill>
                  <a:schemeClr val="bg1"/>
                </a:solidFill>
              </a:rPr>
              <a:t>/foil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dendr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3200400"/>
            <a:ext cx="73152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Words to Learn</a:t>
            </a:r>
          </a:p>
          <a:p>
            <a:r>
              <a:rPr lang="en-US" sz="2400" dirty="0"/>
              <a:t>flourish	foil</a:t>
            </a:r>
          </a:p>
          <a:p>
            <a:r>
              <a:rPr lang="en-US" sz="2400" dirty="0"/>
              <a:t>florist		portfolio</a:t>
            </a:r>
          </a:p>
          <a:p>
            <a:r>
              <a:rPr lang="en-US" sz="2400" dirty="0"/>
              <a:t>florid		rhododendron</a:t>
            </a:r>
          </a:p>
          <a:p>
            <a:r>
              <a:rPr lang="en-US" sz="2400" dirty="0"/>
              <a:t>foliage		dendrite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5562600"/>
            <a:ext cx="73152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Suffix:</a:t>
            </a:r>
          </a:p>
          <a:p>
            <a:r>
              <a:rPr lang="en-US" sz="2800" dirty="0"/>
              <a:t>-</a:t>
            </a:r>
            <a:r>
              <a:rPr lang="en-US" sz="2800" dirty="0" err="1"/>
              <a:t>ist</a:t>
            </a:r>
            <a:endParaRPr lang="en-US" sz="28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498080" cy="762000"/>
          </a:xfrm>
        </p:spPr>
        <p:txBody>
          <a:bodyPr>
            <a:normAutofit/>
          </a:bodyPr>
          <a:lstStyle/>
          <a:p>
            <a:r>
              <a:rPr lang="en-US" i="1" dirty="0"/>
              <a:t>Chapter Four – Good Living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990600"/>
            <a:ext cx="73152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Roots to Learn: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anim</a:t>
            </a:r>
            <a:r>
              <a:rPr lang="en-US" sz="2800" dirty="0">
                <a:solidFill>
                  <a:schemeClr val="bg1"/>
                </a:solidFill>
              </a:rPr>
              <a:t>		san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spir</a:t>
            </a:r>
            <a:r>
              <a:rPr lang="en-US" sz="2800" dirty="0">
                <a:solidFill>
                  <a:schemeClr val="bg1"/>
                </a:solidFill>
              </a:rPr>
              <a:t>		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2743200"/>
            <a:ext cx="73152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Words to Learn</a:t>
            </a:r>
          </a:p>
          <a:p>
            <a:r>
              <a:rPr lang="en-US" sz="2400" dirty="0"/>
              <a:t>animate		perspire</a:t>
            </a:r>
          </a:p>
          <a:p>
            <a:r>
              <a:rPr lang="en-US" sz="2400" dirty="0"/>
              <a:t>animosity		conspire</a:t>
            </a:r>
          </a:p>
          <a:p>
            <a:r>
              <a:rPr lang="en-US" sz="2400" dirty="0"/>
              <a:t>animal			sanitary</a:t>
            </a:r>
          </a:p>
          <a:p>
            <a:r>
              <a:rPr lang="en-US" sz="2400" dirty="0"/>
              <a:t>respiration		sane</a:t>
            </a:r>
          </a:p>
          <a:p>
            <a:r>
              <a:rPr lang="en-US" sz="2400" dirty="0"/>
              <a:t>inspire			sanitation</a:t>
            </a:r>
          </a:p>
          <a:p>
            <a:r>
              <a:rPr lang="en-US" sz="2400" dirty="0"/>
              <a:t>spirit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7800" y="5410200"/>
            <a:ext cx="73152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Prefix:			Suffix:</a:t>
            </a:r>
          </a:p>
          <a:p>
            <a:r>
              <a:rPr lang="en-US" sz="2400" dirty="0"/>
              <a:t>in-			-</a:t>
            </a:r>
            <a:r>
              <a:rPr lang="en-US" sz="2400" dirty="0" err="1"/>
              <a:t>ary</a:t>
            </a:r>
            <a:endParaRPr lang="en-US" sz="24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animate				</a:t>
            </a:r>
            <a:r>
              <a:rPr lang="en-US" dirty="0" err="1"/>
              <a:t>animate</a:t>
            </a:r>
            <a:br>
              <a:rPr lang="en-US" dirty="0"/>
            </a:br>
            <a:r>
              <a:rPr lang="en-US" dirty="0"/>
              <a:t>(verb)				(adjective)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200400"/>
            <a:ext cx="5143500" cy="345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animosity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52387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68580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8358188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371600"/>
            <a:ext cx="3866198" cy="504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inspire				spirit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flourish				florist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0020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melissa.costello\AppData\Local\Microsoft\Windows\Temporary Internet Files\Content.IE5\HBQMI6UN\MC90005623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4343400"/>
            <a:ext cx="2194560" cy="1966874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828800"/>
            <a:ext cx="32289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florid					foliage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C:\Users\melissa.costello\AppData\Local\Microsoft\Windows\Temporary Internet Files\Content.IE5\GG1NGHWL\MP90043860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219200"/>
            <a:ext cx="3504103" cy="5248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foil					portfolio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33600"/>
            <a:ext cx="3552444" cy="303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133600"/>
            <a:ext cx="32956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rhododendron			dendrite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81200"/>
            <a:ext cx="41910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295400"/>
            <a:ext cx="22860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429000"/>
            <a:ext cx="4328160" cy="324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498080" cy="762000"/>
          </a:xfrm>
        </p:spPr>
        <p:txBody>
          <a:bodyPr>
            <a:normAutofit/>
          </a:bodyPr>
          <a:lstStyle/>
          <a:p>
            <a:r>
              <a:rPr lang="en-US" i="1" dirty="0"/>
              <a:t>Chapter Two – All in the Family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990600"/>
            <a:ext cx="73152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Roots to Learn:</a:t>
            </a:r>
          </a:p>
          <a:p>
            <a:r>
              <a:rPr lang="en-US" sz="2800" dirty="0">
                <a:solidFill>
                  <a:schemeClr val="bg1"/>
                </a:solidFill>
              </a:rPr>
              <a:t>mater/</a:t>
            </a:r>
            <a:r>
              <a:rPr lang="en-US" sz="2800" dirty="0" err="1">
                <a:solidFill>
                  <a:schemeClr val="bg1"/>
                </a:solidFill>
              </a:rPr>
              <a:t>matr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chemeClr val="bg1"/>
                </a:solidFill>
              </a:rPr>
              <a:t>pater</a:t>
            </a:r>
            <a:r>
              <a:rPr lang="en-US" sz="2800" dirty="0">
                <a:solidFill>
                  <a:schemeClr val="bg1"/>
                </a:solidFill>
              </a:rPr>
              <a:t>/</a:t>
            </a:r>
            <a:r>
              <a:rPr lang="en-US" sz="2800" dirty="0" err="1">
                <a:solidFill>
                  <a:schemeClr val="bg1"/>
                </a:solidFill>
              </a:rPr>
              <a:t>patr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chemeClr val="bg1"/>
                </a:solidFill>
              </a:rPr>
              <a:t>frater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3048000"/>
            <a:ext cx="73152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Words to Learn</a:t>
            </a:r>
          </a:p>
          <a:p>
            <a:r>
              <a:rPr lang="en-US" sz="2400" dirty="0"/>
              <a:t>maternal		patriotism</a:t>
            </a:r>
          </a:p>
          <a:p>
            <a:r>
              <a:rPr lang="en-US" sz="2400" dirty="0"/>
              <a:t>matrimony		patron</a:t>
            </a:r>
          </a:p>
          <a:p>
            <a:r>
              <a:rPr lang="en-US" sz="2400" dirty="0"/>
              <a:t>matriarch		fraternity</a:t>
            </a:r>
          </a:p>
          <a:p>
            <a:r>
              <a:rPr lang="en-US" sz="2400" dirty="0"/>
              <a:t>paternity		fraternal</a:t>
            </a:r>
          </a:p>
          <a:p>
            <a:r>
              <a:rPr lang="en-US" sz="2400" dirty="0"/>
              <a:t>patriarch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400" y="5562600"/>
            <a:ext cx="73152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Suffix:</a:t>
            </a:r>
          </a:p>
          <a:p>
            <a:r>
              <a:rPr lang="en-US" sz="2800" dirty="0"/>
              <a:t>-ism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maternal			matrimony</a:t>
            </a:r>
          </a:p>
        </p:txBody>
      </p:sp>
      <p:pic>
        <p:nvPicPr>
          <p:cNvPr id="5122" name="Picture 2" descr="C:\Users\melissa.costello\AppData\Local\Microsoft\Windows\Temporary Internet Files\Content.IE5\G1IVRLRW\MP900444164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19200"/>
            <a:ext cx="1940814" cy="2907792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267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905000"/>
            <a:ext cx="4029075" cy="276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matriarch</a:t>
            </a:r>
          </a:p>
        </p:txBody>
      </p:sp>
      <p:pic>
        <p:nvPicPr>
          <p:cNvPr id="4" name="Content Placeholder 3" descr="Mom and sibling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143000"/>
            <a:ext cx="7315200" cy="548640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250</TotalTime>
  <Words>107</Words>
  <Application>Microsoft Office PowerPoint</Application>
  <PresentationFormat>On-screen Show (4:3)</PresentationFormat>
  <Paragraphs>76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Gill Sans MT</vt:lpstr>
      <vt:lpstr>Verdana</vt:lpstr>
      <vt:lpstr>Wingdings 2</vt:lpstr>
      <vt:lpstr>Solstice</vt:lpstr>
      <vt:lpstr>Growing Your Vocabulary:  Learning from Latin and Greek Roots</vt:lpstr>
      <vt:lpstr>Chapter One – Flower Power</vt:lpstr>
      <vt:lpstr>flourish    florist</vt:lpstr>
      <vt:lpstr>florid     foliage</vt:lpstr>
      <vt:lpstr>foil     portfolio</vt:lpstr>
      <vt:lpstr>rhododendron   dendrite</vt:lpstr>
      <vt:lpstr>Chapter Two – All in the Family</vt:lpstr>
      <vt:lpstr>maternal   matrimony</vt:lpstr>
      <vt:lpstr>matriarch</vt:lpstr>
      <vt:lpstr>paternity   patriarch</vt:lpstr>
      <vt:lpstr>patriotism   patron</vt:lpstr>
      <vt:lpstr>Chapter Three – Here and There</vt:lpstr>
      <vt:lpstr>urban    suburban</vt:lpstr>
      <vt:lpstr>metropolis   megalopolis</vt:lpstr>
      <vt:lpstr>police    policy</vt:lpstr>
      <vt:lpstr>political</vt:lpstr>
      <vt:lpstr> location   relocate</vt:lpstr>
      <vt:lpstr>local       locale</vt:lpstr>
      <vt:lpstr>dislocate</vt:lpstr>
      <vt:lpstr>Chapter Four – Good Living</vt:lpstr>
      <vt:lpstr>animate    animate (verb)    (adjective)</vt:lpstr>
      <vt:lpstr>animosity</vt:lpstr>
      <vt:lpstr>animal</vt:lpstr>
      <vt:lpstr>respiration</vt:lpstr>
      <vt:lpstr>inspire    spirit</vt:lpstr>
    </vt:vector>
  </TitlesOfParts>
  <Company>Cincinnati Hills Christian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Your Vocabulary:  Learning from Latin and Greek Roots</dc:title>
  <dc:creator>melissa.costello</dc:creator>
  <cp:lastModifiedBy>Geiger, Amy</cp:lastModifiedBy>
  <cp:revision>18</cp:revision>
  <dcterms:created xsi:type="dcterms:W3CDTF">2011-07-26T17:57:28Z</dcterms:created>
  <dcterms:modified xsi:type="dcterms:W3CDTF">2016-09-12T13:27:50Z</dcterms:modified>
</cp:coreProperties>
</file>